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pic>
        <p:nvPicPr>
          <p:cNvPr id="14" name="Рисунок 13" descr="j0283984.gi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00166" y="5072074"/>
            <a:ext cx="1117956" cy="1571636"/>
          </a:xfrm>
          <a:prstGeom prst="rect">
            <a:avLst/>
          </a:prstGeom>
        </p:spPr>
      </p:pic>
      <p:pic>
        <p:nvPicPr>
          <p:cNvPr id="15" name="Рисунок 14" descr="j0282786.gif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85720" y="5067296"/>
            <a:ext cx="1835595" cy="1790704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049D6-3812-43C3-8621-9532BD9C8BB5}" type="datetimeFigureOut">
              <a:rPr lang="ru-RU" smtClean="0"/>
              <a:t>01.09.2008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</p:spPr>
        <p:txBody>
          <a:bodyPr/>
          <a:lstStyle/>
          <a:p>
            <a:fld id="{63F79ED1-DA3D-4819-967C-F1C2D30647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049D6-3812-43C3-8621-9532BD9C8BB5}" type="datetimeFigureOut">
              <a:rPr lang="ru-RU" smtClean="0"/>
              <a:t>01.09.2008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</p:spPr>
        <p:txBody>
          <a:bodyPr/>
          <a:lstStyle/>
          <a:p>
            <a:fld id="{63F79ED1-DA3D-4819-967C-F1C2D30647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75377-46A8-42C6-8714-A06426D84A95}" type="datetimeFigureOut">
              <a:rPr lang="ru-RU" smtClean="0"/>
              <a:t>01.09.2008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56F05-07A7-4270-82B2-5DF8760FB8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75377-46A8-42C6-8714-A06426D84A95}" type="datetimeFigureOut">
              <a:rPr lang="ru-RU" smtClean="0"/>
              <a:t>01.09.2008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56F05-07A7-4270-82B2-5DF8760FB8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75377-46A8-42C6-8714-A06426D84A95}" type="datetimeFigureOut">
              <a:rPr lang="ru-RU" smtClean="0"/>
              <a:t>01.09.2008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56F05-07A7-4270-82B2-5DF8760FB8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75377-46A8-42C6-8714-A06426D84A95}" type="datetimeFigureOut">
              <a:rPr lang="ru-RU" smtClean="0"/>
              <a:t>01.09.2008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56F05-07A7-4270-82B2-5DF8760FB8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75377-46A8-42C6-8714-A06426D84A95}" type="datetimeFigureOut">
              <a:rPr lang="ru-RU" smtClean="0"/>
              <a:t>01.09.2008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56F05-07A7-4270-82B2-5DF8760FB8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75377-46A8-42C6-8714-A06426D84A95}" type="datetimeFigureOut">
              <a:rPr lang="ru-RU" smtClean="0"/>
              <a:t>01.09.2008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56F05-07A7-4270-82B2-5DF8760FB8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75377-46A8-42C6-8714-A06426D84A95}" type="datetimeFigureOut">
              <a:rPr lang="ru-RU" smtClean="0"/>
              <a:t>01.09.2008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56F05-07A7-4270-82B2-5DF8760FB8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75377-46A8-42C6-8714-A06426D84A95}" type="datetimeFigureOut">
              <a:rPr lang="ru-RU" smtClean="0"/>
              <a:t>01.09.2008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56F05-07A7-4270-82B2-5DF8760FB8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049D6-3812-43C3-8621-9532BD9C8BB5}" type="datetimeFigureOut">
              <a:rPr lang="ru-RU" smtClean="0"/>
              <a:t>01.09.2008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</p:spPr>
        <p:txBody>
          <a:bodyPr/>
          <a:lstStyle/>
          <a:p>
            <a:fld id="{63F79ED1-DA3D-4819-967C-F1C2D306479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75377-46A8-42C6-8714-A06426D84A95}" type="datetimeFigureOut">
              <a:rPr lang="ru-RU" smtClean="0"/>
              <a:t>01.09.2008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56F05-07A7-4270-82B2-5DF8760FB8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75377-46A8-42C6-8714-A06426D84A95}" type="datetimeFigureOut">
              <a:rPr lang="ru-RU" smtClean="0"/>
              <a:t>01.09.2008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56F05-07A7-4270-82B2-5DF8760FB8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75377-46A8-42C6-8714-A06426D84A95}" type="datetimeFigureOut">
              <a:rPr lang="ru-RU" smtClean="0"/>
              <a:t>01.09.2008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56F05-07A7-4270-82B2-5DF8760FB8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049D6-3812-43C3-8621-9532BD9C8BB5}" type="datetimeFigureOut">
              <a:rPr lang="ru-RU" smtClean="0"/>
              <a:t>01.09.2008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  <a:prstGeom prst="ellipse">
            <a:avLst/>
          </a:prstGeom>
        </p:spPr>
        <p:txBody>
          <a:bodyPr/>
          <a:lstStyle/>
          <a:p>
            <a:fld id="{63F79ED1-DA3D-4819-967C-F1C2D306479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049D6-3812-43C3-8621-9532BD9C8BB5}" type="datetimeFigureOut">
              <a:rPr lang="ru-RU" smtClean="0"/>
              <a:t>01.09.2008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</p:spPr>
        <p:txBody>
          <a:bodyPr/>
          <a:lstStyle/>
          <a:p>
            <a:fld id="{63F79ED1-DA3D-4819-967C-F1C2D306479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049D6-3812-43C3-8621-9532BD9C8BB5}" type="datetimeFigureOut">
              <a:rPr lang="ru-RU" smtClean="0"/>
              <a:t>01.09.2008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</p:spPr>
        <p:txBody>
          <a:bodyPr/>
          <a:lstStyle/>
          <a:p>
            <a:fld id="{63F79ED1-DA3D-4819-967C-F1C2D306479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049D6-3812-43C3-8621-9532BD9C8BB5}" type="datetimeFigureOut">
              <a:rPr lang="ru-RU" smtClean="0"/>
              <a:t>01.09.2008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</p:spPr>
        <p:txBody>
          <a:bodyPr/>
          <a:lstStyle/>
          <a:p>
            <a:fld id="{63F79ED1-DA3D-4819-967C-F1C2D30647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049D6-3812-43C3-8621-9532BD9C8BB5}" type="datetimeFigureOut">
              <a:rPr lang="ru-RU" smtClean="0"/>
              <a:t>01.09.2008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</p:spPr>
        <p:txBody>
          <a:bodyPr/>
          <a:lstStyle/>
          <a:p>
            <a:fld id="{63F79ED1-DA3D-4819-967C-F1C2D30647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049D6-3812-43C3-8621-9532BD9C8BB5}" type="datetimeFigureOut">
              <a:rPr lang="ru-RU" smtClean="0"/>
              <a:t>01.09.2008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</p:spPr>
        <p:txBody>
          <a:bodyPr/>
          <a:lstStyle/>
          <a:p>
            <a:fld id="{63F79ED1-DA3D-4819-967C-F1C2D306479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049D6-3812-43C3-8621-9532BD9C8BB5}" type="datetimeFigureOut">
              <a:rPr lang="ru-RU" smtClean="0"/>
              <a:t>01.09.2008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  <a:prstGeom prst="ellipse">
            <a:avLst/>
          </a:prstGeom>
        </p:spPr>
        <p:txBody>
          <a:bodyPr/>
          <a:lstStyle/>
          <a:p>
            <a:fld id="{63F79ED1-DA3D-4819-967C-F1C2D306479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gi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0" y="0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38049D6-3812-43C3-8621-9532BD9C8BB5}" type="datetimeFigureOut">
              <a:rPr lang="ru-RU" smtClean="0"/>
              <a:t>01.09.2008</a:t>
            </a:fld>
            <a:endParaRPr lang="ru-RU"/>
          </a:p>
        </p:txBody>
      </p:sp>
      <p:pic>
        <p:nvPicPr>
          <p:cNvPr id="11" name="Рисунок 10" descr="j0283984.gif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500166" y="5072074"/>
            <a:ext cx="1117956" cy="1571636"/>
          </a:xfrm>
          <a:prstGeom prst="rect">
            <a:avLst/>
          </a:prstGeom>
        </p:spPr>
      </p:pic>
      <p:pic>
        <p:nvPicPr>
          <p:cNvPr id="10" name="Рисунок 9" descr="j0282786.gif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285720" y="5067296"/>
            <a:ext cx="1835595" cy="179070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75377-46A8-42C6-8714-A06426D84A95}" type="datetimeFigureOut">
              <a:rPr lang="ru-RU" smtClean="0"/>
              <a:t>01.09.2008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56F05-07A7-4270-82B2-5DF8760FB8B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3143248"/>
            <a:ext cx="8229600" cy="1470025"/>
          </a:xfrm>
        </p:spPr>
        <p:txBody>
          <a:bodyPr>
            <a:noAutofit/>
          </a:bodyPr>
          <a:lstStyle/>
          <a:p>
            <a:r>
              <a:rPr lang="ru-RU" sz="54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Пространственная дискретизация</a:t>
            </a:r>
            <a:endParaRPr lang="ru-RU" sz="5400" dirty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500042"/>
            <a:ext cx="7772400" cy="171451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Графическая информация может быть представлена в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214546" y="2143116"/>
            <a:ext cx="6472254" cy="2805114"/>
          </a:xfrm>
        </p:spPr>
        <p:txBody>
          <a:bodyPr>
            <a:normAutofit/>
          </a:bodyPr>
          <a:lstStyle/>
          <a:p>
            <a:r>
              <a:rPr lang="ru-RU" sz="3200" b="1" i="1" dirty="0" smtClean="0"/>
              <a:t>АНАЛОГОВОЙ ФОРМЕ,</a:t>
            </a:r>
          </a:p>
          <a:p>
            <a:r>
              <a:rPr lang="ru-RU" sz="3200" b="1" i="1" dirty="0" smtClean="0"/>
              <a:t>ДИСКРЕТНОЙ ФОРМЕ.</a:t>
            </a:r>
            <a:endParaRPr lang="ru-RU" sz="3200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2786050" y="3857628"/>
            <a:ext cx="600079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Из аналоговой в дискретную форму изображения преобразуются путём </a:t>
            </a:r>
            <a:r>
              <a:rPr lang="ru-RU" sz="3200" b="1" dirty="0" smtClean="0">
                <a:solidFill>
                  <a:srgbClr val="FF0000"/>
                </a:solidFill>
              </a:rPr>
              <a:t>пространственной дискретизации.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7486680" cy="1143000"/>
          </a:xfrm>
        </p:spPr>
        <p:txBody>
          <a:bodyPr>
            <a:normAutofit/>
          </a:bodyPr>
          <a:lstStyle/>
          <a:p>
            <a:r>
              <a:rPr lang="ru-RU" sz="5400" b="1" i="1" dirty="0" smtClean="0">
                <a:solidFill>
                  <a:srgbClr val="FF0000"/>
                </a:solidFill>
              </a:rPr>
              <a:t>Пиксель – </a:t>
            </a:r>
            <a:endParaRPr lang="ru-RU" sz="5400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371600" y="785794"/>
            <a:ext cx="7772400" cy="16430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/>
              <a:t>м</a:t>
            </a:r>
            <a:r>
              <a:rPr lang="ru-RU" sz="3200" dirty="0" smtClean="0"/>
              <a:t>инимальный участок изображения, для которого независимым образом можно задать цвет.</a:t>
            </a:r>
            <a:endParaRPr lang="ru-RU" sz="32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14282" y="2428868"/>
            <a:ext cx="8929718" cy="928694"/>
          </a:xfrm>
          <a:prstGeom prst="rect">
            <a:avLst/>
          </a:prstGeom>
        </p:spPr>
        <p:txBody>
          <a:bodyPr bIns="91440" anchor="b" anchorCtr="0"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5400" b="1" i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Разрешающая способность</a:t>
            </a:r>
            <a:r>
              <a:rPr kumimoji="0" lang="ru-RU" sz="5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</a:t>
            </a:r>
            <a:endParaRPr kumimoji="0" lang="ru-RU" sz="54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1371600" y="3071810"/>
            <a:ext cx="7772400" cy="207170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ru-RU" sz="3200" dirty="0"/>
              <a:t>р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астрового изображения определяется количеством точек как по горизонтали, так и по вертикали на единицу длины изображения.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429684" cy="358299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Количество цветов 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N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в палитре и количество информации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 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I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, необходимое для кодирования цвета каждой точки, связаны формулой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71868" y="2714620"/>
            <a:ext cx="256192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200" b="1" i="1" spc="300" dirty="0" smtClean="0">
                <a:solidFill>
                  <a:srgbClr val="FF0000"/>
                </a:solidFill>
                <a:latin typeface="Arial Black" pitchFamily="34" charset="0"/>
              </a:rPr>
              <a:t>N=2</a:t>
            </a:r>
            <a:r>
              <a:rPr lang="en-US" sz="7200" b="1" i="1" spc="300" baseline="30000" dirty="0" smtClean="0">
                <a:solidFill>
                  <a:srgbClr val="FF0000"/>
                </a:solidFill>
                <a:latin typeface="Arial Black" pitchFamily="34" charset="0"/>
              </a:rPr>
              <a:t>I</a:t>
            </a:r>
            <a:endParaRPr lang="ru-RU" sz="7200" b="1" i="1" spc="3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00364" y="3857628"/>
            <a:ext cx="550072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Количество информации, которое используется для кодирования цвета точки изображения, называется </a:t>
            </a:r>
            <a:r>
              <a:rPr lang="ru-RU" sz="3200" b="1" dirty="0" smtClean="0">
                <a:solidFill>
                  <a:srgbClr val="FF0000"/>
                </a:solidFill>
              </a:rPr>
              <a:t>глубиной цвета.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40</TotalTime>
  <Words>94</Words>
  <Application>Microsoft Office PowerPoint</Application>
  <PresentationFormat>Экран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</vt:i4>
      </vt:variant>
    </vt:vector>
  </HeadingPairs>
  <TitlesOfParts>
    <vt:vector size="6" baseType="lpstr">
      <vt:lpstr>Справедливость</vt:lpstr>
      <vt:lpstr>Специальное оформление</vt:lpstr>
      <vt:lpstr>Пространственная дискретизация</vt:lpstr>
      <vt:lpstr>Графическая информация может быть представлена в</vt:lpstr>
      <vt:lpstr>Пиксель – </vt:lpstr>
      <vt:lpstr>Количество цветов N в палитре и количество информации I, необходимое для кодирования цвета каждой точки, связаны формулой 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Пространственная дискретизация</dc:title>
  <dc:creator>User</dc:creator>
  <cp:lastModifiedBy>User</cp:lastModifiedBy>
  <cp:revision>5</cp:revision>
  <dcterms:created xsi:type="dcterms:W3CDTF">2008-09-01T16:40:08Z</dcterms:created>
  <dcterms:modified xsi:type="dcterms:W3CDTF">2008-09-01T17:20:45Z</dcterms:modified>
</cp:coreProperties>
</file>